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21945600" cy="274320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80"/>
    <p:restoredTop sz="94655"/>
  </p:normalViewPr>
  <p:slideViewPr>
    <p:cSldViewPr snapToGrid="0" snapToObjects="1">
      <p:cViewPr>
        <p:scale>
          <a:sx n="65" d="100"/>
          <a:sy n="65" d="100"/>
        </p:scale>
        <p:origin x="-792" y="144"/>
      </p:cViewPr>
      <p:guideLst>
        <p:guide orient="horz" pos="8640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081AA-5CC3-6D4B-8FD5-736A82868728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F842A-9468-6C49-8F00-D3F918FB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7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F842A-9468-6C49-8F00-D3F918FBAE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4489452"/>
            <a:ext cx="18653760" cy="955040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4408152"/>
            <a:ext cx="16459200" cy="662304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2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7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460500"/>
            <a:ext cx="473202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460500"/>
            <a:ext cx="13921740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3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8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6838958"/>
            <a:ext cx="18928080" cy="1141094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8357858"/>
            <a:ext cx="18928080" cy="600074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7302500"/>
            <a:ext cx="932688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7302500"/>
            <a:ext cx="932688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7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460506"/>
            <a:ext cx="1892808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6724652"/>
            <a:ext cx="9284016" cy="329564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0020300"/>
            <a:ext cx="9284016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6724652"/>
            <a:ext cx="9329738" cy="329564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0020300"/>
            <a:ext cx="9329738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6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3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828800"/>
            <a:ext cx="7078027" cy="640080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3949706"/>
            <a:ext cx="11109960" cy="194945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8229600"/>
            <a:ext cx="7078027" cy="1524635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828800"/>
            <a:ext cx="7078027" cy="640080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3949706"/>
            <a:ext cx="11109960" cy="194945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8229600"/>
            <a:ext cx="7078027" cy="1524635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6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460506"/>
            <a:ext cx="1892808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7302500"/>
            <a:ext cx="1892808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25425406"/>
            <a:ext cx="493776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93218-ABFE-874E-A206-FB8A748A10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25425406"/>
            <a:ext cx="740664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25425406"/>
            <a:ext cx="493776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848B8-19AD-FF4B-9848-61A7A37D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7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3D93613-F685-5A41-B257-0BF67C973141}"/>
              </a:ext>
            </a:extLst>
          </p:cNvPr>
          <p:cNvGrpSpPr/>
          <p:nvPr/>
        </p:nvGrpSpPr>
        <p:grpSpPr>
          <a:xfrm>
            <a:off x="451690" y="22722840"/>
            <a:ext cx="21076055" cy="4392898"/>
            <a:chOff x="637920" y="1286918"/>
            <a:chExt cx="21076055" cy="4392898"/>
          </a:xfrm>
          <a:solidFill>
            <a:schemeClr val="accent1">
              <a:lumMod val="75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3C4C08-85B5-4F4E-A010-3CD07DB95B6C}"/>
                </a:ext>
              </a:extLst>
            </p:cNvPr>
            <p:cNvSpPr/>
            <p:nvPr/>
          </p:nvSpPr>
          <p:spPr>
            <a:xfrm>
              <a:off x="637920" y="1286918"/>
              <a:ext cx="21076055" cy="4392898"/>
            </a:xfrm>
            <a:prstGeom prst="rect">
              <a:avLst/>
            </a:prstGeom>
            <a:grpFill/>
            <a:ln w="1270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7A9899-4D1E-C443-BF12-D12DBDDA37F3}"/>
                </a:ext>
              </a:extLst>
            </p:cNvPr>
            <p:cNvSpPr txBox="1"/>
            <p:nvPr/>
          </p:nvSpPr>
          <p:spPr>
            <a:xfrm>
              <a:off x="752221" y="1449144"/>
              <a:ext cx="20710153" cy="14619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8900" b="1" dirty="0">
                  <a:solidFill>
                    <a:schemeClr val="bg2"/>
                  </a:solidFill>
                  <a:latin typeface="Century Gothic" panose="020B0502020202020204" pitchFamily="34" charset="0"/>
                </a:rPr>
                <a:t>ZACHARY M. LABE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7B8F31-DBD4-194A-9214-336119182169}"/>
                </a:ext>
              </a:extLst>
            </p:cNvPr>
            <p:cNvSpPr txBox="1"/>
            <p:nvPr/>
          </p:nvSpPr>
          <p:spPr>
            <a:xfrm>
              <a:off x="844160" y="3998752"/>
              <a:ext cx="18473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endParaRPr lang="en-US" sz="4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A2073D-5BEB-A64D-970A-E2C6D0E0F4FF}"/>
                </a:ext>
              </a:extLst>
            </p:cNvPr>
            <p:cNvSpPr txBox="1"/>
            <p:nvPr/>
          </p:nvSpPr>
          <p:spPr>
            <a:xfrm>
              <a:off x="844160" y="2787278"/>
              <a:ext cx="8670963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3600" i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</a:rPr>
                <a:t>Department of Earth System Science </a:t>
              </a:r>
            </a:p>
            <a:p>
              <a:r>
                <a:rPr lang="en-US" sz="3600" i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</a:rPr>
                <a:t>University of California, Irvine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E1BB4A-B285-C34C-BEB4-A1195303B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77235" y="1685490"/>
              <a:ext cx="3585139" cy="3585139"/>
            </a:xfrm>
            <a:prstGeom prst="rect">
              <a:avLst/>
            </a:prstGeom>
            <a:grpFill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7E7E0F-A202-BF4D-A678-84A50C87B870}"/>
                </a:ext>
              </a:extLst>
            </p:cNvPr>
            <p:cNvSpPr txBox="1"/>
            <p:nvPr/>
          </p:nvSpPr>
          <p:spPr>
            <a:xfrm>
              <a:off x="844160" y="4947464"/>
              <a:ext cx="593944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</a:rPr>
                <a:t>CONTACT: </a:t>
              </a:r>
              <a:r>
                <a:rPr lang="en-US" sz="3600" i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</a:rPr>
                <a:t>zlabe</a:t>
              </a:r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</a:rPr>
                <a:t>@</a:t>
              </a:r>
              <a:r>
                <a:rPr lang="en-US" sz="3600" i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</a:rPr>
                <a:t>uci.edu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1A5861-10D4-6F49-95E9-925106E6D4FF}"/>
              </a:ext>
            </a:extLst>
          </p:cNvPr>
          <p:cNvSpPr txBox="1"/>
          <p:nvPr/>
        </p:nvSpPr>
        <p:spPr>
          <a:xfrm>
            <a:off x="7728606" y="26383386"/>
            <a:ext cx="19495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@</a:t>
            </a:r>
            <a:r>
              <a:rPr lang="en-US" sz="3600" i="1" dirty="0" err="1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ZLabe</a:t>
            </a:r>
            <a:endParaRPr lang="en-US" sz="3600" i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140A4A-37B1-E748-AE44-C6D53C9476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20" y="26383386"/>
            <a:ext cx="632102" cy="5142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9C9C35-FF9C-2946-8DFE-EAE223A774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304" y="22685704"/>
            <a:ext cx="6632163" cy="5124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8370CA-61E6-5949-B5AA-4C43465C6B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74" b="900"/>
          <a:stretch/>
        </p:blipFill>
        <p:spPr>
          <a:xfrm>
            <a:off x="11310426" y="22936122"/>
            <a:ext cx="2536063" cy="39744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BC6C9D-87F1-644E-A5F6-D916EDE781FE}"/>
              </a:ext>
            </a:extLst>
          </p:cNvPr>
          <p:cNvSpPr txBox="1"/>
          <p:nvPr/>
        </p:nvSpPr>
        <p:spPr>
          <a:xfrm>
            <a:off x="451689" y="408079"/>
            <a:ext cx="21076055" cy="5678478"/>
          </a:xfrm>
          <a:prstGeom prst="rect">
            <a:avLst/>
          </a:prstGeom>
          <a:solidFill>
            <a:schemeClr val="bg2"/>
          </a:solidFill>
          <a:ln w="127000">
            <a:solidFill>
              <a:schemeClr val="bg2">
                <a:lumMod val="50000"/>
              </a:schemeClr>
            </a:solidFill>
          </a:ln>
        </p:spPr>
        <p:txBody>
          <a:bodyPr wrap="square" lIns="182880" tIns="91440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LOSS OF ARCTIC SEA ICE THICKNESS AFFECTS THE </a:t>
            </a:r>
          </a:p>
          <a:p>
            <a:pPr algn="ctr"/>
            <a:r>
              <a:rPr lang="en-US" sz="1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LARGE-SCALE ATMOSPHERE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0ED6B3-4FE0-0547-B445-0FF133F15EC8}"/>
              </a:ext>
            </a:extLst>
          </p:cNvPr>
          <p:cNvSpPr txBox="1"/>
          <p:nvPr/>
        </p:nvSpPr>
        <p:spPr>
          <a:xfrm>
            <a:off x="451688" y="16218668"/>
            <a:ext cx="21076055" cy="6078587"/>
          </a:xfrm>
          <a:prstGeom prst="rect">
            <a:avLst/>
          </a:prstGeom>
          <a:solidFill>
            <a:schemeClr val="bg1"/>
          </a:solidFill>
          <a:ln w="127000">
            <a:solidFill>
              <a:schemeClr val="accent1">
                <a:lumMod val="75000"/>
              </a:schemeClr>
            </a:solidFill>
          </a:ln>
        </p:spPr>
        <p:txBody>
          <a:bodyPr wrap="square" lIns="182880" tIns="91440" rtlCol="0">
            <a:spAutoFit/>
          </a:bodyPr>
          <a:lstStyle/>
          <a:p>
            <a:endParaRPr lang="en-US" sz="1500" b="1" dirty="0">
              <a:latin typeface="Century Gothic" panose="020B0502020202020204" pitchFamily="34" charset="0"/>
            </a:endParaRPr>
          </a:p>
          <a:p>
            <a:endParaRPr lang="en-US" sz="1000" b="1" dirty="0">
              <a:latin typeface="Century Gothic" panose="020B0502020202020204" pitchFamily="34" charset="0"/>
            </a:endParaRPr>
          </a:p>
          <a:p>
            <a:endParaRPr lang="en-US" sz="1500" b="1" dirty="0">
              <a:latin typeface="Century Gothic" panose="020B0502020202020204" pitchFamily="34" charset="0"/>
            </a:endParaRPr>
          </a:p>
          <a:p>
            <a:endParaRPr lang="en-US" sz="1500" b="1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The thinning of Arctic sea ice contributes to a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large-scale atmospheric response from projected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21</a:t>
            </a:r>
            <a:r>
              <a:rPr lang="en-US" sz="3600" baseline="30000" dirty="0">
                <a:latin typeface="Century Gothic" panose="020B0502020202020204" pitchFamily="34" charset="0"/>
              </a:rPr>
              <a:t>st</a:t>
            </a:r>
            <a:r>
              <a:rPr lang="en-US" sz="3600" dirty="0">
                <a:latin typeface="Century Gothic" panose="020B0502020202020204" pitchFamily="34" charset="0"/>
              </a:rPr>
              <a:t> century sea ice loss. Compared with sea ice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concentration, sea ice thickness further enhances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the surface thermodynamic and troposphere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circulation anomalies. </a:t>
            </a:r>
            <a:r>
              <a:rPr lang="en-US" sz="3600" b="1" dirty="0">
                <a:latin typeface="Century Gothic" panose="020B0502020202020204" pitchFamily="34" charset="0"/>
              </a:rPr>
              <a:t>Changes in sea ice </a:t>
            </a:r>
          </a:p>
          <a:p>
            <a:r>
              <a:rPr lang="en-US" sz="3600" b="1" dirty="0">
                <a:latin typeface="Century Gothic" panose="020B0502020202020204" pitchFamily="34" charset="0"/>
              </a:rPr>
              <a:t>thickness should be considered when assessing</a:t>
            </a:r>
          </a:p>
          <a:p>
            <a:r>
              <a:rPr lang="en-US" sz="3600" b="1" dirty="0">
                <a:latin typeface="Century Gothic" panose="020B0502020202020204" pitchFamily="34" charset="0"/>
              </a:rPr>
              <a:t>Arctic and mid-latitude connections.</a:t>
            </a:r>
          </a:p>
          <a:p>
            <a:endParaRPr lang="en-US" sz="1500" b="1" dirty="0">
              <a:latin typeface="Century Gothic" panose="020B0502020202020204" pitchFamily="34" charset="0"/>
            </a:endParaRPr>
          </a:p>
          <a:p>
            <a:endParaRPr lang="en-US" sz="1500" b="1" dirty="0">
              <a:latin typeface="Century Gothic" panose="020B0502020202020204" pitchFamily="34" charset="0"/>
            </a:endParaRPr>
          </a:p>
          <a:p>
            <a:endParaRPr lang="en-US" sz="1000" b="1" dirty="0">
              <a:latin typeface="Century Gothic" panose="020B0502020202020204" pitchFamily="34" charset="0"/>
            </a:endParaRPr>
          </a:p>
          <a:p>
            <a:endParaRPr lang="en-US" sz="300" b="1" dirty="0">
              <a:latin typeface="Century Gothic" panose="020B0502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02F1878-4A8C-4C4A-A26D-0432237EE4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86" y="6394557"/>
            <a:ext cx="14398857" cy="95992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EB12D1C-10E5-D742-9595-674ECECF26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" b="3941"/>
          <a:stretch/>
        </p:blipFill>
        <p:spPr>
          <a:xfrm>
            <a:off x="13001981" y="16500297"/>
            <a:ext cx="8357291" cy="56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47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88</Words>
  <Application>Microsoft Macintosh PowerPoint</Application>
  <PresentationFormat>Custom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point (make this 1 declarative statement)</dc:title>
  <dc:creator>T Moon</dc:creator>
  <cp:lastModifiedBy>Zachary Labe</cp:lastModifiedBy>
  <cp:revision>27</cp:revision>
  <dcterms:created xsi:type="dcterms:W3CDTF">2018-02-02T19:36:08Z</dcterms:created>
  <dcterms:modified xsi:type="dcterms:W3CDTF">2018-04-05T14:50:24Z</dcterms:modified>
</cp:coreProperties>
</file>